
<file path=[Content_Types].xml><?xml version="1.0" encoding="utf-8"?>
<Types xmlns="http://schemas.openxmlformats.org/package/2006/content-types">
  <Default Extension="xml" ContentType="application/xml"/>
  <Default Extension="rels" ContentType="application/vnd.openxmlformats-package.relationships+xml"/>
  <Default Extension="bin" ContentType="application/vnd.openxmlformats-officedocument.presentationml.printerSettings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package/2006/relationships/metadata/core-properties" Target="docProps/core.xml"/><Relationship Id="rId3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32" r:id="rId1"/>
  </p:sldMasterIdLst>
  <p:sldIdLst>
    <p:sldId id="256" r:id="rId2"/>
    <p:sldId id="277" r:id="rId3"/>
    <p:sldId id="280" r:id="rId4"/>
    <p:sldId id="279" r:id="rId5"/>
    <p:sldId id="275" r:id="rId6"/>
    <p:sldId id="266" r:id="rId7"/>
    <p:sldId id="281" r:id="rId8"/>
  </p:sldIdLst>
  <p:sldSz cx="9144000" cy="6858000" type="screen4x3"/>
  <p:notesSz cx="6858000" cy="9144000"/>
  <p:defaultTextStyle>
    <a:defPPr>
      <a:defRPr lang="ja-JP"/>
    </a:defPPr>
    <a:lvl1pPr marL="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kumimoji="1"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67" autoAdjust="0"/>
    <p:restoredTop sz="97391" autoAdjust="0"/>
  </p:normalViewPr>
  <p:slideViewPr>
    <p:cSldViewPr>
      <p:cViewPr>
        <p:scale>
          <a:sx n="100" d="100"/>
          <a:sy n="100" d="100"/>
        </p:scale>
        <p:origin x="-904" y="-8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1" Type="http://schemas.openxmlformats.org/officeDocument/2006/relationships/viewProps" Target="viewProps.xml"/><Relationship Id="rId12" Type="http://schemas.openxmlformats.org/officeDocument/2006/relationships/theme" Target="theme/theme1.xml"/><Relationship Id="rId13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slide" Target="slides/slide6.xml"/><Relationship Id="rId8" Type="http://schemas.openxmlformats.org/officeDocument/2006/relationships/slide" Target="slides/slide7.xml"/><Relationship Id="rId9" Type="http://schemas.openxmlformats.org/officeDocument/2006/relationships/printerSettings" Target="printerSettings/printerSettings1.bin"/><Relationship Id="rId10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サブタイトル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ja-JP" altLang="en-US" smtClean="0"/>
              <a:t>マスター サブタイトルの書式設定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C9136-2385-4A7F-8658-B14010CDE338}" type="datetimeFigureOut">
              <a:rPr kumimoji="1" lang="ja-JP" altLang="en-US" smtClean="0"/>
              <a:t>20/02/19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B23F8-47B8-466A-AF38-62EE40374B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359580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C9136-2385-4A7F-8658-B14010CDE338}" type="datetimeFigureOut">
              <a:rPr kumimoji="1" lang="ja-JP" altLang="en-US" smtClean="0"/>
              <a:t>20/02/19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B23F8-47B8-466A-AF38-62EE40374B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5087502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縦書きタイトル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縦書きテキスト プレースホルダー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C9136-2385-4A7F-8658-B14010CDE338}" type="datetimeFigureOut">
              <a:rPr kumimoji="1" lang="ja-JP" altLang="en-US" smtClean="0"/>
              <a:t>20/02/19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B23F8-47B8-466A-AF38-62EE40374B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4834795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C9136-2385-4A7F-8658-B14010CDE338}" type="datetimeFigureOut">
              <a:rPr kumimoji="1" lang="ja-JP" altLang="en-US" smtClean="0"/>
              <a:t>20/02/19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B23F8-47B8-466A-AF38-62EE40374B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0553845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C9136-2385-4A7F-8658-B14010CDE338}" type="datetimeFigureOut">
              <a:rPr kumimoji="1" lang="ja-JP" altLang="en-US" smtClean="0"/>
              <a:t>20/02/19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B23F8-47B8-466A-AF38-62EE40374B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29979311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C9136-2385-4A7F-8658-B14010CDE338}" type="datetimeFigureOut">
              <a:rPr kumimoji="1" lang="ja-JP" altLang="en-US" smtClean="0"/>
              <a:t>20/02/19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B23F8-47B8-466A-AF38-62EE40374B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400203994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4" name="コンテンツ プレースホルダー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5" name="テキス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6" name="コンテンツ プレースホルダー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7" name="日付プレースホルダー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C9136-2385-4A7F-8658-B14010CDE338}" type="datetimeFigureOut">
              <a:rPr kumimoji="1" lang="ja-JP" altLang="en-US" smtClean="0"/>
              <a:t>20/02/19</a:t>
            </a:fld>
            <a:endParaRPr kumimoji="1" lang="ja-JP" altLang="en-US"/>
          </a:p>
        </p:txBody>
      </p:sp>
      <p:sp>
        <p:nvSpPr>
          <p:cNvPr id="8" name="フッター プレースホルダー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9" name="スライド番号プレースホルダー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B23F8-47B8-466A-AF38-62EE40374B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34944493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C9136-2385-4A7F-8658-B14010CDE338}" type="datetimeFigureOut">
              <a:rPr kumimoji="1" lang="ja-JP" altLang="en-US" smtClean="0"/>
              <a:t>20/02/19</a:t>
            </a:fld>
            <a:endParaRPr kumimoji="1" lang="ja-JP" altLang="en-US"/>
          </a:p>
        </p:txBody>
      </p:sp>
      <p:sp>
        <p:nvSpPr>
          <p:cNvPr id="4" name="フッター プレースホルダー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5" name="スライド番号プレースホルダー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B23F8-47B8-466A-AF38-62EE40374B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0436903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付プレースホルダー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C9136-2385-4A7F-8658-B14010CDE338}" type="datetimeFigureOut">
              <a:rPr kumimoji="1" lang="ja-JP" altLang="en-US" smtClean="0"/>
              <a:t>20/02/19</a:t>
            </a:fld>
            <a:endParaRPr kumimoji="1" lang="ja-JP" altLang="en-US"/>
          </a:p>
        </p:txBody>
      </p:sp>
      <p:sp>
        <p:nvSpPr>
          <p:cNvPr id="3" name="フッター プレースホルダー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4" name="スライド番号プレースホルダー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B23F8-47B8-466A-AF38-62EE40374B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40371640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コンテンツ プレースホルダー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C9136-2385-4A7F-8658-B14010CDE338}" type="datetimeFigureOut">
              <a:rPr kumimoji="1" lang="ja-JP" altLang="en-US" smtClean="0"/>
              <a:t>20/02/19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B23F8-47B8-466A-AF38-62EE40374B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857042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図プレースホルダー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kumimoji="1" lang="ja-JP" altLang="en-US"/>
          </a:p>
        </p:txBody>
      </p:sp>
      <p:sp>
        <p:nvSpPr>
          <p:cNvPr id="4" name="テキスト プレースホルダー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ja-JP" altLang="en-US" smtClean="0"/>
              <a:t>マスター テキストの書式設定</a:t>
            </a:r>
          </a:p>
        </p:txBody>
      </p:sp>
      <p:sp>
        <p:nvSpPr>
          <p:cNvPr id="5" name="日付プレースホルダー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95C9136-2385-4A7F-8658-B14010CDE338}" type="datetimeFigureOut">
              <a:rPr kumimoji="1" lang="ja-JP" altLang="en-US" smtClean="0"/>
              <a:t>20/02/19</a:t>
            </a:fld>
            <a:endParaRPr kumimoji="1" lang="ja-JP" altLang="en-US"/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A8B23F8-47B8-466A-AF38-62EE40374B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9842794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プレースホルダー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kumimoji="1" lang="ja-JP" altLang="en-US" smtClean="0"/>
              <a:t>マスター タイトルの書式設定</a:t>
            </a:r>
            <a:endParaRPr kumimoji="1" lang="ja-JP" altLang="en-US"/>
          </a:p>
        </p:txBody>
      </p:sp>
      <p:sp>
        <p:nvSpPr>
          <p:cNvPr id="3" name="テキスト プレースホルダー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kumimoji="1" lang="ja-JP" altLang="en-US" smtClean="0"/>
              <a:t>マスター テキストの書式設定</a:t>
            </a:r>
          </a:p>
          <a:p>
            <a:pPr lvl="1"/>
            <a:r>
              <a:rPr kumimoji="1" lang="ja-JP" altLang="en-US" smtClean="0"/>
              <a:t>第 </a:t>
            </a:r>
            <a:r>
              <a:rPr kumimoji="1" lang="en-US" altLang="ja-JP" smtClean="0"/>
              <a:t>2 </a:t>
            </a:r>
            <a:r>
              <a:rPr kumimoji="1" lang="ja-JP" altLang="en-US" smtClean="0"/>
              <a:t>レベル</a:t>
            </a:r>
          </a:p>
          <a:p>
            <a:pPr lvl="2"/>
            <a:r>
              <a:rPr kumimoji="1" lang="ja-JP" altLang="en-US" smtClean="0"/>
              <a:t>第 </a:t>
            </a:r>
            <a:r>
              <a:rPr kumimoji="1" lang="en-US" altLang="ja-JP" smtClean="0"/>
              <a:t>3 </a:t>
            </a:r>
            <a:r>
              <a:rPr kumimoji="1" lang="ja-JP" altLang="en-US" smtClean="0"/>
              <a:t>レベル</a:t>
            </a:r>
          </a:p>
          <a:p>
            <a:pPr lvl="3"/>
            <a:r>
              <a:rPr kumimoji="1" lang="ja-JP" altLang="en-US" smtClean="0"/>
              <a:t>第 </a:t>
            </a:r>
            <a:r>
              <a:rPr kumimoji="1" lang="en-US" altLang="ja-JP" smtClean="0"/>
              <a:t>4 </a:t>
            </a:r>
            <a:r>
              <a:rPr kumimoji="1" lang="ja-JP" altLang="en-US" smtClean="0"/>
              <a:t>レベル</a:t>
            </a:r>
          </a:p>
          <a:p>
            <a:pPr lvl="4"/>
            <a:r>
              <a:rPr kumimoji="1" lang="ja-JP" altLang="en-US" smtClean="0"/>
              <a:t>第 </a:t>
            </a:r>
            <a:r>
              <a:rPr kumimoji="1" lang="en-US" altLang="ja-JP" smtClean="0"/>
              <a:t>5 </a:t>
            </a:r>
            <a:r>
              <a:rPr kumimoji="1" lang="ja-JP" altLang="en-US" smtClean="0"/>
              <a:t>レベル</a:t>
            </a:r>
            <a:endParaRPr kumimoji="1" lang="ja-JP" altLang="en-US"/>
          </a:p>
        </p:txBody>
      </p:sp>
      <p:sp>
        <p:nvSpPr>
          <p:cNvPr id="4" name="日付プレースホルダー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95C9136-2385-4A7F-8658-B14010CDE338}" type="datetimeFigureOut">
              <a:rPr kumimoji="1" lang="ja-JP" altLang="en-US" smtClean="0"/>
              <a:t>20/02/19</a:t>
            </a:fld>
            <a:endParaRPr kumimoji="1" lang="ja-JP" altLang="en-US"/>
          </a:p>
        </p:txBody>
      </p:sp>
      <p:sp>
        <p:nvSpPr>
          <p:cNvPr id="5" name="フッター プレースホルダー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スライド番号プレースホルダー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A8B23F8-47B8-466A-AF38-62EE40374B91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68654640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kumimoji="1"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ja-JP"/>
      </a:defPPr>
      <a:lvl1pPr marL="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kumimoji="1"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テキスト ボックス 5"/>
          <p:cNvSpPr txBox="1"/>
          <p:nvPr/>
        </p:nvSpPr>
        <p:spPr>
          <a:xfrm>
            <a:off x="539552" y="2537028"/>
            <a:ext cx="8424936" cy="212365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6600" dirty="0" smtClean="0">
                <a:solidFill>
                  <a:srgbClr val="00B0F0"/>
                </a:solidFill>
              </a:rPr>
              <a:t>症例提出モデルシート</a:t>
            </a:r>
            <a:endParaRPr kumimoji="1" lang="en-US" altLang="ja-JP" sz="6600" dirty="0" smtClean="0">
              <a:solidFill>
                <a:srgbClr val="00B0F0"/>
              </a:solidFill>
            </a:endParaRPr>
          </a:p>
          <a:p>
            <a:r>
              <a:rPr lang="ja-JP" altLang="en-US" sz="6600" dirty="0" smtClean="0">
                <a:solidFill>
                  <a:srgbClr val="00B0F0"/>
                </a:solidFill>
              </a:rPr>
              <a:t>クリニカル</a:t>
            </a:r>
            <a:endParaRPr kumimoji="1" lang="ja-JP" altLang="en-US" sz="6600" dirty="0">
              <a:solidFill>
                <a:srgbClr val="00B0F0"/>
              </a:solidFill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テキスト ボックス 2048"/>
          <p:cNvSpPr txBox="1"/>
          <p:nvPr/>
        </p:nvSpPr>
        <p:spPr>
          <a:xfrm>
            <a:off x="323528" y="116632"/>
            <a:ext cx="8443709" cy="66787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ja-JP" altLang="en-US" sz="3200" dirty="0" smtClean="0"/>
              <a:t>　　　　　　　　　　</a:t>
            </a:r>
            <a:r>
              <a:rPr kumimoji="1" lang="ja-JP" altLang="en-US" sz="2800" dirty="0" smtClean="0"/>
              <a:t>提出症例基準</a:t>
            </a:r>
            <a:endParaRPr kumimoji="1" lang="en-US" altLang="ja-JP" sz="2800" dirty="0" smtClean="0"/>
          </a:p>
          <a:p>
            <a:endParaRPr kumimoji="1" lang="en-US" altLang="ja-JP" sz="2800" dirty="0" smtClean="0"/>
          </a:p>
          <a:p>
            <a:r>
              <a:rPr kumimoji="1" lang="en-US" altLang="ja-JP" sz="2400" b="1" dirty="0" smtClean="0">
                <a:solidFill>
                  <a:srgbClr val="FF0000"/>
                </a:solidFill>
              </a:rPr>
              <a:t>※</a:t>
            </a:r>
            <a:r>
              <a:rPr kumimoji="1" lang="ja-JP" altLang="en-US" sz="2400" b="1" dirty="0" smtClean="0">
                <a:solidFill>
                  <a:srgbClr val="FF0000"/>
                </a:solidFill>
              </a:rPr>
              <a:t>下記に当てはまる症例については提出不可となります</a:t>
            </a:r>
            <a:r>
              <a:rPr kumimoji="1" lang="ja-JP" altLang="en-US" sz="2400" b="1" dirty="0" smtClean="0">
                <a:solidFill>
                  <a:srgbClr val="FF0000"/>
                </a:solidFill>
              </a:rPr>
              <a:t>。</a:t>
            </a:r>
            <a:endParaRPr kumimoji="1" lang="en-US" altLang="ja-JP" sz="2400" b="1" dirty="0" smtClean="0">
              <a:solidFill>
                <a:srgbClr val="FF0000"/>
              </a:solidFill>
            </a:endParaRPr>
          </a:p>
          <a:p>
            <a:endParaRPr kumimoji="1" lang="en-US" altLang="ja-JP" sz="2400" b="1" dirty="0" smtClean="0">
              <a:solidFill>
                <a:srgbClr val="FF0000"/>
              </a:solidFill>
            </a:endParaRPr>
          </a:p>
          <a:p>
            <a:r>
              <a:rPr lang="ja-JP" alt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①埋入本数が少なく、補綴学的に明らかに過重負担となって</a:t>
            </a:r>
            <a:r>
              <a:rPr lang="ja-JP" alt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いる</a:t>
            </a:r>
            <a:endParaRPr lang="en-US" altLang="ja-JP" sz="24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ja-JP" alt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　　</a:t>
            </a:r>
            <a:r>
              <a:rPr lang="ja-JP" alt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ケース</a:t>
            </a:r>
            <a:r>
              <a:rPr lang="ja-JP" alt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。</a:t>
            </a:r>
            <a:endParaRPr lang="en-US" altLang="ja-JP" sz="24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kumimoji="1" lang="ja-JP" alt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②患者の経済的理由で無理な設計をしたケース。</a:t>
            </a:r>
            <a:endParaRPr kumimoji="1" lang="en-US" altLang="ja-JP" sz="24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ja-JP" alt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③十分な骨量があるにもかかわらず、あまりに短いインプラント</a:t>
            </a:r>
            <a:r>
              <a:rPr lang="ja-JP" alt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を</a:t>
            </a:r>
            <a:endParaRPr lang="en-US" altLang="ja-JP" sz="24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ja-JP" alt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　　</a:t>
            </a:r>
            <a:r>
              <a:rPr lang="ja-JP" alt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使用</a:t>
            </a:r>
            <a:r>
              <a:rPr lang="ja-JP" alt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しているケース。</a:t>
            </a:r>
            <a:endParaRPr lang="en-US" altLang="ja-JP" sz="24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ja-JP" alt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④インプラント上部</a:t>
            </a:r>
            <a:r>
              <a:rPr lang="ja-JP" alt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補綴</a:t>
            </a:r>
            <a:r>
              <a:rPr lang="ja-JP" alt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装着</a:t>
            </a:r>
            <a:r>
              <a:rPr lang="ja-JP" alt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後</a:t>
            </a:r>
            <a:r>
              <a:rPr lang="ja-JP" alt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３年経過していないケース。</a:t>
            </a:r>
            <a:endParaRPr lang="en-US" altLang="ja-JP" sz="24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ja-JP" alt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　</a:t>
            </a:r>
            <a:endParaRPr lang="en-US" altLang="ja-JP" sz="24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US" altLang="ja-JP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Clinical</a:t>
            </a:r>
            <a:r>
              <a:rPr lang="ja-JP" alt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試験は２０症例の症例一覧表</a:t>
            </a:r>
            <a:r>
              <a:rPr lang="ja-JP" alt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と</a:t>
            </a:r>
            <a:r>
              <a:rPr lang="ja-JP" alt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パノラマ</a:t>
            </a:r>
            <a:r>
              <a:rPr lang="ja-JP" alt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レントゲン</a:t>
            </a:r>
            <a:r>
              <a:rPr lang="ja-JP" alt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を</a:t>
            </a:r>
            <a:r>
              <a:rPr lang="ja-JP" alt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提出</a:t>
            </a:r>
            <a:r>
              <a:rPr lang="ja-JP" altLang="en-US" sz="24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。</a:t>
            </a:r>
            <a:endParaRPr lang="en-US" altLang="ja-JP" sz="24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en-US" altLang="ja-JP" sz="2400" b="1" dirty="0" smtClean="0">
              <a:solidFill>
                <a:srgbClr val="FF0000"/>
              </a:solidFill>
            </a:endParaRPr>
          </a:p>
          <a:p>
            <a:r>
              <a:rPr lang="en-US" altLang="ja-JP" sz="2400" b="1" dirty="0" smtClean="0">
                <a:solidFill>
                  <a:srgbClr val="FF0000"/>
                </a:solidFill>
              </a:rPr>
              <a:t>※</a:t>
            </a:r>
            <a:r>
              <a:rPr lang="ja-JP" altLang="en-US" sz="2400" b="1" dirty="0" smtClean="0">
                <a:solidFill>
                  <a:srgbClr val="FF0000"/>
                </a:solidFill>
              </a:rPr>
              <a:t>同一患者でも埋入時期及びブロックが違えば、２症例とみなし　　　て差支え</a:t>
            </a:r>
            <a:r>
              <a:rPr lang="ja-JP" altLang="en-US" sz="2400" b="1" dirty="0" smtClean="0">
                <a:solidFill>
                  <a:srgbClr val="FF0000"/>
                </a:solidFill>
              </a:rPr>
              <a:t>ありません</a:t>
            </a:r>
            <a:r>
              <a:rPr lang="ja-JP" altLang="en-US" sz="2400" b="1" dirty="0" smtClean="0">
                <a:solidFill>
                  <a:srgbClr val="FF0000"/>
                </a:solidFill>
              </a:rPr>
              <a:t>。</a:t>
            </a:r>
            <a:endParaRPr lang="en-US" altLang="ja-JP" sz="2400" b="1" dirty="0" smtClean="0">
              <a:solidFill>
                <a:srgbClr val="FF0000"/>
              </a:solidFill>
            </a:endParaRPr>
          </a:p>
          <a:p>
            <a:pPr lvl="0"/>
            <a:r>
              <a:rPr lang="ja-JP" altLang="en-US" sz="2400" b="1" dirty="0" smtClean="0">
                <a:solidFill>
                  <a:srgbClr val="FF0000"/>
                </a:solidFill>
              </a:rPr>
              <a:t>パノラマ</a:t>
            </a:r>
            <a:r>
              <a:rPr lang="ja-JP" altLang="en-US" sz="2400" b="1" dirty="0">
                <a:solidFill>
                  <a:srgbClr val="FF0000"/>
                </a:solidFill>
              </a:rPr>
              <a:t>画像はＣＴ</a:t>
            </a:r>
            <a:r>
              <a:rPr lang="ja-JP" altLang="en-US" sz="2400" b="1" dirty="0" smtClean="0">
                <a:solidFill>
                  <a:srgbClr val="FF0000"/>
                </a:solidFill>
              </a:rPr>
              <a:t>画像</a:t>
            </a:r>
            <a:r>
              <a:rPr lang="ja-JP" altLang="en-US" sz="2400" b="1" dirty="0" smtClean="0">
                <a:solidFill>
                  <a:srgbClr val="FF0000"/>
                </a:solidFill>
              </a:rPr>
              <a:t>代用</a:t>
            </a:r>
            <a:r>
              <a:rPr lang="ja-JP" altLang="en-US" sz="2400" b="1" dirty="0" smtClean="0">
                <a:solidFill>
                  <a:srgbClr val="FF0000"/>
                </a:solidFill>
              </a:rPr>
              <a:t>でも</a:t>
            </a:r>
            <a:r>
              <a:rPr lang="ja-JP" altLang="en-US" sz="2400" b="1" dirty="0" smtClean="0">
                <a:solidFill>
                  <a:srgbClr val="FF0000"/>
                </a:solidFill>
              </a:rPr>
              <a:t>差支え</a:t>
            </a:r>
            <a:r>
              <a:rPr lang="ja-JP" altLang="en-US" sz="2400" b="1" dirty="0" smtClean="0">
                <a:solidFill>
                  <a:srgbClr val="FF0000"/>
                </a:solidFill>
              </a:rPr>
              <a:t>ありません</a:t>
            </a:r>
            <a:r>
              <a:rPr lang="ja-JP" altLang="en-US" sz="2400" b="1" dirty="0" smtClean="0">
                <a:solidFill>
                  <a:srgbClr val="FF0000"/>
                </a:solidFill>
              </a:rPr>
              <a:t>。</a:t>
            </a:r>
            <a:endParaRPr lang="en-US" altLang="ja-JP" sz="2400" b="1" dirty="0" smtClean="0">
              <a:solidFill>
                <a:srgbClr val="FF0000"/>
              </a:solidFill>
            </a:endParaRPr>
          </a:p>
          <a:p>
            <a:endParaRPr kumimoji="1" lang="ja-JP" altLang="en-US" sz="32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09907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テキスト ボックス 1"/>
          <p:cNvSpPr txBox="1"/>
          <p:nvPr/>
        </p:nvSpPr>
        <p:spPr>
          <a:xfrm>
            <a:off x="323528" y="764704"/>
            <a:ext cx="70567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ja-JP" altLang="en-US" sz="2800" b="1" dirty="0" smtClean="0">
                <a:solidFill>
                  <a:prstClr val="black">
                    <a:lumMod val="95000"/>
                    <a:lumOff val="5000"/>
                  </a:prstClr>
                </a:solidFill>
              </a:rPr>
              <a:t>＊</a:t>
            </a:r>
            <a:r>
              <a:rPr lang="en-US" altLang="ja-JP" sz="2800" b="1" dirty="0" smtClean="0">
                <a:solidFill>
                  <a:prstClr val="black">
                    <a:lumMod val="95000"/>
                    <a:lumOff val="5000"/>
                  </a:prstClr>
                </a:solidFill>
              </a:rPr>
              <a:t>CLINICAL</a:t>
            </a:r>
            <a:r>
              <a:rPr lang="ja-JP" altLang="en-US" sz="2800" b="1" dirty="0" smtClean="0">
                <a:solidFill>
                  <a:prstClr val="black">
                    <a:lumMod val="95000"/>
                    <a:lumOff val="5000"/>
                  </a:prstClr>
                </a:solidFill>
              </a:rPr>
              <a:t>試験は</a:t>
            </a:r>
            <a:r>
              <a:rPr lang="en-US" altLang="ja-JP" sz="2800" b="1" dirty="0" smtClean="0">
                <a:solidFill>
                  <a:prstClr val="black">
                    <a:lumMod val="95000"/>
                    <a:lumOff val="5000"/>
                  </a:prstClr>
                </a:solidFill>
              </a:rPr>
              <a:t>20</a:t>
            </a:r>
            <a:r>
              <a:rPr lang="ja-JP" altLang="en-US" sz="2800" b="1" dirty="0" smtClean="0">
                <a:solidFill>
                  <a:prstClr val="black">
                    <a:lumMod val="95000"/>
                    <a:lumOff val="5000"/>
                  </a:prstClr>
                </a:solidFill>
              </a:rPr>
              <a:t>症例の症例一覧表提出</a:t>
            </a:r>
            <a:endParaRPr lang="en-US" altLang="ja-JP" sz="2800" b="1" dirty="0">
              <a:solidFill>
                <a:prstClr val="black">
                  <a:lumMod val="95000"/>
                  <a:lumOff val="5000"/>
                </a:prstClr>
              </a:solidFill>
            </a:endParaRPr>
          </a:p>
        </p:txBody>
      </p:sp>
      <p:sp>
        <p:nvSpPr>
          <p:cNvPr id="3" name="テキスト ボックス 2"/>
          <p:cNvSpPr txBox="1"/>
          <p:nvPr/>
        </p:nvSpPr>
        <p:spPr>
          <a:xfrm>
            <a:off x="251520" y="1556792"/>
            <a:ext cx="860444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2400" b="1" dirty="0" smtClean="0">
                <a:solidFill>
                  <a:srgbClr val="222222"/>
                </a:solidFill>
                <a:latin typeface="繝｡繧､繝ｪ繧ｪ"/>
              </a:rPr>
              <a:t>＊２０症例の</a:t>
            </a:r>
            <a:r>
              <a:rPr lang="ja-JP" altLang="en-US" sz="2400" b="1" dirty="0" smtClean="0">
                <a:solidFill>
                  <a:srgbClr val="222222"/>
                </a:solidFill>
                <a:latin typeface="繝｡繧､繝ｪ繧ｪ"/>
              </a:rPr>
              <a:t>術前</a:t>
            </a:r>
            <a:r>
              <a:rPr lang="ja-JP" altLang="en-US" sz="2400" b="1" dirty="0" smtClean="0">
                <a:solidFill>
                  <a:srgbClr val="222222"/>
                </a:solidFill>
                <a:latin typeface="繝｡繧､繝ｪ繧ｪ"/>
              </a:rPr>
              <a:t>パノラマレントゲン</a:t>
            </a:r>
            <a:r>
              <a:rPr lang="ja-JP" altLang="en-US" sz="2400" b="1" dirty="0" smtClean="0">
                <a:solidFill>
                  <a:srgbClr val="222222"/>
                </a:solidFill>
                <a:latin typeface="繝｡繧､繝ｪ繧ｪ"/>
              </a:rPr>
              <a:t>（</a:t>
            </a:r>
            <a:r>
              <a:rPr lang="en-US" altLang="ja-JP" sz="2400" b="1" dirty="0">
                <a:solidFill>
                  <a:srgbClr val="222222"/>
                </a:solidFill>
                <a:latin typeface="繝｡繧､繝ｪ繧ｪ"/>
              </a:rPr>
              <a:t>CT</a:t>
            </a:r>
            <a:r>
              <a:rPr lang="ja-JP" altLang="en-US" sz="2400" b="1" dirty="0">
                <a:solidFill>
                  <a:srgbClr val="222222"/>
                </a:solidFill>
                <a:latin typeface="繝｡繧､繝ｪ繧ｪ"/>
              </a:rPr>
              <a:t>代用可）</a:t>
            </a:r>
            <a:r>
              <a:rPr lang="ja-JP" altLang="en-US" sz="2400" b="1" dirty="0" smtClean="0">
                <a:solidFill>
                  <a:srgbClr val="222222"/>
                </a:solidFill>
                <a:latin typeface="繝｡繧､繝ｪ繧ｪ"/>
              </a:rPr>
              <a:t>、</a:t>
            </a:r>
            <a:endParaRPr lang="en-US" altLang="ja-JP" sz="2400" b="1" dirty="0" smtClean="0">
              <a:solidFill>
                <a:srgbClr val="222222"/>
              </a:solidFill>
              <a:latin typeface="繝｡繧､繝ｪ繧ｪ"/>
            </a:endParaRPr>
          </a:p>
          <a:p>
            <a:r>
              <a:rPr lang="ja-JP" altLang="en-US" sz="2400" b="1" dirty="0" smtClean="0">
                <a:solidFill>
                  <a:srgbClr val="222222"/>
                </a:solidFill>
                <a:latin typeface="繝｡繧､繝ｪ繧ｪ"/>
              </a:rPr>
              <a:t>　</a:t>
            </a:r>
            <a:r>
              <a:rPr lang="en-US" altLang="ja-JP" sz="2400" b="1" dirty="0" smtClean="0">
                <a:solidFill>
                  <a:srgbClr val="222222"/>
                </a:solidFill>
                <a:latin typeface="繝｡繧､繝ｪ繧ｪ"/>
              </a:rPr>
              <a:t> </a:t>
            </a:r>
            <a:r>
              <a:rPr lang="ja-JP" altLang="en-US" sz="2400" b="1" dirty="0" smtClean="0">
                <a:solidFill>
                  <a:srgbClr val="222222"/>
                </a:solidFill>
                <a:latin typeface="繝｡繧､繝ｪ繧ｪ"/>
              </a:rPr>
              <a:t>補綴物</a:t>
            </a:r>
            <a:r>
              <a:rPr lang="ja-JP" altLang="en-US" sz="2400" b="1" dirty="0" smtClean="0">
                <a:solidFill>
                  <a:srgbClr val="222222"/>
                </a:solidFill>
                <a:latin typeface="繝｡繧､繝ｪ繧ｪ"/>
              </a:rPr>
              <a:t>装着後</a:t>
            </a:r>
            <a:r>
              <a:rPr lang="en-US" altLang="ja-JP" sz="2400" b="1" dirty="0" smtClean="0">
                <a:solidFill>
                  <a:srgbClr val="222222"/>
                </a:solidFill>
                <a:latin typeface="繝｡繧､繝ｪ繧ｪ"/>
              </a:rPr>
              <a:t>3</a:t>
            </a:r>
            <a:r>
              <a:rPr lang="ja-JP" altLang="en-US" sz="2400" b="1" dirty="0" smtClean="0">
                <a:solidFill>
                  <a:srgbClr val="222222"/>
                </a:solidFill>
                <a:latin typeface="繝｡繧､繝ｪ繧ｪ"/>
              </a:rPr>
              <a:t>年</a:t>
            </a:r>
            <a:r>
              <a:rPr lang="ja-JP" altLang="en-US" sz="2400" b="1" dirty="0" smtClean="0">
                <a:solidFill>
                  <a:srgbClr val="222222"/>
                </a:solidFill>
                <a:latin typeface="繝｡繧､繝ｪ繧ｪ"/>
              </a:rPr>
              <a:t>の</a:t>
            </a:r>
            <a:r>
              <a:rPr lang="ja-JP" altLang="en-US" sz="2400" b="1" dirty="0" smtClean="0">
                <a:solidFill>
                  <a:srgbClr val="222222"/>
                </a:solidFill>
                <a:latin typeface="繝｡繧､繝ｪ繧ｪ"/>
              </a:rPr>
              <a:t>パノラマ</a:t>
            </a:r>
            <a:r>
              <a:rPr lang="ja-JP" altLang="en-US" sz="2400" b="1" dirty="0" smtClean="0">
                <a:solidFill>
                  <a:srgbClr val="222222"/>
                </a:solidFill>
                <a:latin typeface="繝｡繧､繝ｪ繧ｪ"/>
              </a:rPr>
              <a:t>レントゲン</a:t>
            </a:r>
            <a:r>
              <a:rPr lang="ja-JP" altLang="en-US" sz="2400" b="1" dirty="0" smtClean="0">
                <a:solidFill>
                  <a:srgbClr val="222222"/>
                </a:solidFill>
                <a:latin typeface="繝｡繧､繝ｪ繧ｪ"/>
              </a:rPr>
              <a:t>（</a:t>
            </a:r>
            <a:r>
              <a:rPr lang="en-US" altLang="ja-JP" sz="2400" b="1" dirty="0" smtClean="0">
                <a:solidFill>
                  <a:srgbClr val="222222"/>
                </a:solidFill>
                <a:latin typeface="繝｡繧､繝ｪ繧ｪ"/>
              </a:rPr>
              <a:t>CT</a:t>
            </a:r>
            <a:r>
              <a:rPr lang="ja-JP" altLang="en-US" sz="2400" b="1" dirty="0" smtClean="0">
                <a:solidFill>
                  <a:srgbClr val="222222"/>
                </a:solidFill>
                <a:latin typeface="繝｡繧､繝ｪ繧ｪ"/>
              </a:rPr>
              <a:t>代用</a:t>
            </a:r>
            <a:r>
              <a:rPr lang="ja-JP" altLang="en-US" sz="2400" b="1" dirty="0" smtClean="0">
                <a:solidFill>
                  <a:srgbClr val="222222"/>
                </a:solidFill>
                <a:latin typeface="繝｡繧､繝ｪ繧ｪ"/>
              </a:rPr>
              <a:t>可</a:t>
            </a:r>
            <a:r>
              <a:rPr lang="ja-JP" altLang="en-US" sz="2400" b="1" dirty="0" smtClean="0">
                <a:solidFill>
                  <a:srgbClr val="222222"/>
                </a:solidFill>
                <a:latin typeface="繝｡繧､繝ｪ繧ｪ"/>
              </a:rPr>
              <a:t>）</a:t>
            </a:r>
            <a:r>
              <a:rPr lang="ja-JP" altLang="en-US" sz="2400" b="1" dirty="0" smtClean="0">
                <a:solidFill>
                  <a:srgbClr val="222222"/>
                </a:solidFill>
                <a:latin typeface="繝｡繧､繝ｪ繧ｪ"/>
              </a:rPr>
              <a:t>を</a:t>
            </a:r>
            <a:endParaRPr lang="en-US" altLang="ja-JP" sz="2400" b="1" dirty="0">
              <a:solidFill>
                <a:srgbClr val="222222"/>
              </a:solidFill>
              <a:latin typeface="繝｡繧､繝ｪ繧ｪ"/>
            </a:endParaRPr>
          </a:p>
          <a:p>
            <a:r>
              <a:rPr lang="ja-JP" altLang="en-US" sz="2400" b="1" dirty="0" smtClean="0">
                <a:solidFill>
                  <a:srgbClr val="222222"/>
                </a:solidFill>
                <a:latin typeface="繝｡繧､繝ｪ繧ｪ"/>
              </a:rPr>
              <a:t>　</a:t>
            </a:r>
            <a:r>
              <a:rPr lang="en-US" altLang="ja-JP" sz="2400" b="1" dirty="0" smtClean="0">
                <a:solidFill>
                  <a:srgbClr val="222222"/>
                </a:solidFill>
                <a:latin typeface="繝｡繧､繝ｪ繧ｪ"/>
              </a:rPr>
              <a:t> </a:t>
            </a:r>
            <a:r>
              <a:rPr lang="ja-JP" altLang="en-US" sz="2400" b="1" dirty="0" smtClean="0">
                <a:solidFill>
                  <a:srgbClr val="222222"/>
                </a:solidFill>
                <a:latin typeface="繝｡繧､繝ｪ繧ｪ"/>
              </a:rPr>
              <a:t>提出</a:t>
            </a:r>
            <a:r>
              <a:rPr lang="ja-JP" altLang="en-US" sz="2400" b="1" dirty="0">
                <a:solidFill>
                  <a:srgbClr val="222222"/>
                </a:solidFill>
                <a:latin typeface="繝｡繧､繝ｪ繧ｪ"/>
              </a:rPr>
              <a:t>すること</a:t>
            </a:r>
            <a:r>
              <a:rPr lang="ja-JP" altLang="en-US" sz="2400" b="1" dirty="0" smtClean="0">
                <a:solidFill>
                  <a:srgbClr val="222222"/>
                </a:solidFill>
                <a:latin typeface="繝｡繧､繝ｪ繧ｪ"/>
              </a:rPr>
              <a:t>。</a:t>
            </a:r>
            <a:endParaRPr lang="en-US" altLang="ja-JP" sz="2400" b="1" dirty="0" smtClean="0">
              <a:solidFill>
                <a:srgbClr val="222222"/>
              </a:solidFill>
              <a:latin typeface="繝｡繧､繝ｪ繧ｪ"/>
            </a:endParaRPr>
          </a:p>
          <a:p>
            <a:endParaRPr lang="en-US" altLang="ja-JP" sz="2400" b="1" dirty="0" smtClean="0">
              <a:solidFill>
                <a:srgbClr val="222222"/>
              </a:solidFill>
              <a:latin typeface="繝｡繧､繝ｪ繧ｪ"/>
            </a:endParaRPr>
          </a:p>
          <a:p>
            <a:r>
              <a:rPr kumimoji="1" lang="ja-JP" altLang="en-US" sz="2400" b="1" dirty="0" smtClean="0">
                <a:solidFill>
                  <a:srgbClr val="222222"/>
                </a:solidFill>
                <a:latin typeface="繝｡繧､繝ｪ繧ｪ"/>
              </a:rPr>
              <a:t>＊提出書類はパワーポイント、</a:t>
            </a:r>
            <a:r>
              <a:rPr kumimoji="1" lang="en-US" altLang="ja-JP" sz="2400" b="1" dirty="0" smtClean="0">
                <a:solidFill>
                  <a:srgbClr val="222222"/>
                </a:solidFill>
                <a:latin typeface="繝｡繧､繝ｪ繧ｪ"/>
              </a:rPr>
              <a:t>PDF</a:t>
            </a:r>
            <a:r>
              <a:rPr kumimoji="1" lang="ja-JP" altLang="en-US" sz="2400" b="1" dirty="0" smtClean="0">
                <a:solidFill>
                  <a:srgbClr val="222222"/>
                </a:solidFill>
                <a:latin typeface="繝｡繧､繝ｪ繧ｪ"/>
              </a:rPr>
              <a:t>、キイノートで作成する。</a:t>
            </a:r>
            <a:endParaRPr kumimoji="1" lang="en-US" altLang="ja-JP" sz="2400" b="1" dirty="0" smtClean="0">
              <a:solidFill>
                <a:srgbClr val="222222"/>
              </a:solidFill>
              <a:latin typeface="繝｡繧､繝ｪ繧ｪ"/>
            </a:endParaRPr>
          </a:p>
          <a:p>
            <a:r>
              <a:rPr lang="ja-JP" altLang="en-US" sz="2400" b="1" dirty="0" smtClean="0">
                <a:solidFill>
                  <a:srgbClr val="222222"/>
                </a:solidFill>
                <a:latin typeface="繝｡繧､繝ｪ繧ｪ"/>
              </a:rPr>
              <a:t>　</a:t>
            </a:r>
            <a:r>
              <a:rPr kumimoji="1" lang="ja-JP" altLang="en-US" sz="2400" b="1" dirty="0" smtClean="0">
                <a:solidFill>
                  <a:srgbClr val="222222"/>
                </a:solidFill>
                <a:latin typeface="繝｡繧､繝ｪ繧ｪ"/>
              </a:rPr>
              <a:t>一覧表はワード、エクセルでの作成でも良い</a:t>
            </a:r>
            <a:r>
              <a:rPr kumimoji="1" lang="ja-JP" altLang="en-US" sz="2400" b="1" dirty="0" smtClean="0">
                <a:solidFill>
                  <a:srgbClr val="222222"/>
                </a:solidFill>
                <a:latin typeface="繝｡繧､繝ｪ繧ｪ"/>
              </a:rPr>
              <a:t>。</a:t>
            </a:r>
            <a:endParaRPr kumimoji="1" lang="en-US" altLang="ja-JP" sz="2400" b="1" dirty="0" smtClean="0">
              <a:solidFill>
                <a:srgbClr val="222222"/>
              </a:solidFill>
              <a:latin typeface="繝｡繧､繝ｪ繧ｪ"/>
            </a:endParaRPr>
          </a:p>
          <a:p>
            <a:endParaRPr kumimoji="1" lang="en-US" altLang="ja-JP" sz="2400" b="1" dirty="0" smtClean="0">
              <a:solidFill>
                <a:srgbClr val="222222"/>
              </a:solidFill>
              <a:latin typeface="繝｡繧､繝ｪ繧ｪ"/>
            </a:endParaRPr>
          </a:p>
          <a:p>
            <a:r>
              <a:rPr lang="ja-JP" altLang="en-US" sz="2400" b="1" dirty="0" smtClean="0">
                <a:solidFill>
                  <a:srgbClr val="222222"/>
                </a:solidFill>
                <a:latin typeface="繝｡繧､繝ｪ繧ｪ"/>
              </a:rPr>
              <a:t>＊提出は電子媒体（</a:t>
            </a:r>
            <a:r>
              <a:rPr lang="en-US" altLang="ja-JP" sz="2400" b="1" dirty="0" smtClean="0">
                <a:solidFill>
                  <a:srgbClr val="222222"/>
                </a:solidFill>
                <a:latin typeface="繝｡繧､繝ｪ繧ｪ"/>
              </a:rPr>
              <a:t>USB</a:t>
            </a:r>
            <a:r>
              <a:rPr lang="ja-JP" altLang="en-US" sz="2400" b="1" dirty="0" smtClean="0">
                <a:solidFill>
                  <a:srgbClr val="222222"/>
                </a:solidFill>
                <a:latin typeface="繝｡繧､繝ｪ繧ｪ"/>
              </a:rPr>
              <a:t>メモリーなど）にて提出</a:t>
            </a:r>
            <a:r>
              <a:rPr lang="ja-JP" altLang="en-US" sz="2400" b="1" dirty="0" smtClean="0">
                <a:solidFill>
                  <a:srgbClr val="222222"/>
                </a:solidFill>
                <a:latin typeface="繝｡繧､繝ｪ繧ｪ"/>
              </a:rPr>
              <a:t>。</a:t>
            </a:r>
            <a:endParaRPr lang="en-US" altLang="ja-JP" sz="2400" b="1" dirty="0" smtClean="0">
              <a:solidFill>
                <a:srgbClr val="222222"/>
              </a:solidFill>
              <a:latin typeface="繝｡繧､繝ｪ繧ｪ"/>
            </a:endParaRPr>
          </a:p>
          <a:p>
            <a:r>
              <a:rPr lang="ja-JP" altLang="en-US" sz="2400" b="1" dirty="0" smtClean="0">
                <a:solidFill>
                  <a:srgbClr val="222222"/>
                </a:solidFill>
                <a:latin typeface="繝｡繧､繝ｪ繧ｪ"/>
              </a:rPr>
              <a:t>　（電子媒体での提出が出来ない場合は事務局に連絡ください）</a:t>
            </a:r>
            <a:endParaRPr lang="en-US" altLang="ja-JP" sz="2400" b="1" dirty="0" smtClean="0">
              <a:solidFill>
                <a:srgbClr val="222222"/>
              </a:solidFill>
              <a:latin typeface="繝｡繧､繝ｪ繧ｪ"/>
            </a:endParaRPr>
          </a:p>
          <a:p>
            <a:endParaRPr lang="en-US" altLang="ja-JP" sz="2400" b="1" dirty="0" smtClean="0">
              <a:solidFill>
                <a:srgbClr val="222222"/>
              </a:solidFill>
              <a:latin typeface="繝｡繧､繝ｪ繧ｪ"/>
            </a:endParaRPr>
          </a:p>
          <a:p>
            <a:r>
              <a:rPr lang="ja-JP" altLang="en-US" sz="2400" b="1" dirty="0" smtClean="0">
                <a:solidFill>
                  <a:srgbClr val="222222"/>
                </a:solidFill>
                <a:latin typeface="繝｡繧､繝ｪ繧ｪ"/>
              </a:rPr>
              <a:t>＊試験</a:t>
            </a:r>
            <a:r>
              <a:rPr lang="ja-JP" altLang="en-US" sz="2400" b="1" dirty="0">
                <a:solidFill>
                  <a:srgbClr val="222222"/>
                </a:solidFill>
                <a:latin typeface="繝｡繧､繝ｪ繧ｪ"/>
              </a:rPr>
              <a:t>委員</a:t>
            </a:r>
            <a:r>
              <a:rPr lang="ja-JP" altLang="en-US" sz="2400" b="1" dirty="0" smtClean="0">
                <a:solidFill>
                  <a:srgbClr val="222222"/>
                </a:solidFill>
                <a:latin typeface="繝｡繧､繝ｪ繧ｪ"/>
              </a:rPr>
              <a:t>が必要</a:t>
            </a:r>
            <a:r>
              <a:rPr lang="ja-JP" altLang="en-US" sz="2400" b="1" dirty="0">
                <a:solidFill>
                  <a:srgbClr val="222222"/>
                </a:solidFill>
                <a:latin typeface="繝｡繧､繝ｪ繧ｪ"/>
              </a:rPr>
              <a:t>と判断した場合</a:t>
            </a:r>
            <a:r>
              <a:rPr lang="ja-JP" altLang="en-US" sz="2400" b="1" dirty="0" smtClean="0">
                <a:solidFill>
                  <a:srgbClr val="222222"/>
                </a:solidFill>
                <a:latin typeface="繝｡繧､繝ｪ繧ｪ"/>
              </a:rPr>
              <a:t>は</a:t>
            </a:r>
            <a:r>
              <a:rPr lang="ja-JP" altLang="en-US" sz="2400" b="1" dirty="0" smtClean="0">
                <a:solidFill>
                  <a:srgbClr val="222222"/>
                </a:solidFill>
                <a:latin typeface="繝｡繧､繝ｪ繧ｪ"/>
              </a:rPr>
              <a:t>（</a:t>
            </a:r>
            <a:r>
              <a:rPr lang="en-US" altLang="ja-JP" sz="2400" b="1" dirty="0" smtClean="0">
                <a:solidFill>
                  <a:srgbClr val="222222"/>
                </a:solidFill>
                <a:latin typeface="繝｡繧､繝ｪ繧ｪ"/>
              </a:rPr>
              <a:t>X-ray</a:t>
            </a:r>
            <a:r>
              <a:rPr lang="ja-JP" altLang="en-US" sz="2400" b="1" dirty="0" smtClean="0">
                <a:solidFill>
                  <a:srgbClr val="222222"/>
                </a:solidFill>
                <a:latin typeface="繝｡繧､繝ｪ繧ｪ"/>
              </a:rPr>
              <a:t>画像が不鮮明など）</a:t>
            </a:r>
            <a:endParaRPr lang="en-US" altLang="ja-JP" sz="2400" b="1" dirty="0" smtClean="0">
              <a:solidFill>
                <a:srgbClr val="222222"/>
              </a:solidFill>
              <a:latin typeface="繝｡繧､繝ｪ繧ｪ"/>
            </a:endParaRPr>
          </a:p>
          <a:p>
            <a:r>
              <a:rPr lang="en-US" altLang="ja-JP" sz="2400" b="1" dirty="0">
                <a:solidFill>
                  <a:srgbClr val="222222"/>
                </a:solidFill>
                <a:latin typeface="繝｡繧､繝ｪ繧ｪ"/>
              </a:rPr>
              <a:t> </a:t>
            </a:r>
            <a:r>
              <a:rPr lang="en-US" altLang="ja-JP" sz="2400" b="1" dirty="0" smtClean="0">
                <a:solidFill>
                  <a:srgbClr val="222222"/>
                </a:solidFill>
                <a:latin typeface="繝｡繧､繝ｪ繧ｪ"/>
              </a:rPr>
              <a:t> </a:t>
            </a:r>
            <a:r>
              <a:rPr lang="en-US" altLang="ja-JP" sz="2400" b="1" dirty="0" smtClean="0">
                <a:solidFill>
                  <a:srgbClr val="222222"/>
                </a:solidFill>
                <a:latin typeface="繝｡繧､繝ｪ繧ｪ"/>
              </a:rPr>
              <a:t> </a:t>
            </a:r>
            <a:r>
              <a:rPr lang="ja-JP" altLang="en-US" sz="2400" b="1" dirty="0" smtClean="0">
                <a:solidFill>
                  <a:srgbClr val="222222"/>
                </a:solidFill>
                <a:latin typeface="繝｡繧､繝ｪ繧ｪ"/>
              </a:rPr>
              <a:t>１</a:t>
            </a:r>
            <a:r>
              <a:rPr lang="en-US" altLang="ja-JP" sz="2400" b="1" dirty="0">
                <a:solidFill>
                  <a:srgbClr val="222222"/>
                </a:solidFill>
                <a:latin typeface="繝｡繧､繝ｪ繧ｪ"/>
              </a:rPr>
              <a:t>〜</a:t>
            </a:r>
            <a:r>
              <a:rPr lang="ja-JP" altLang="en-US" sz="2400" b="1" dirty="0">
                <a:solidFill>
                  <a:srgbClr val="222222"/>
                </a:solidFill>
                <a:latin typeface="繝｡繧､繝ｪ繧ｪ"/>
              </a:rPr>
              <a:t>２症例の</a:t>
            </a:r>
            <a:r>
              <a:rPr lang="ja-JP" altLang="en-US" sz="2400" b="1" dirty="0" smtClean="0">
                <a:solidFill>
                  <a:srgbClr val="222222"/>
                </a:solidFill>
                <a:latin typeface="繝｡繧､繝ｪ繧ｪ"/>
              </a:rPr>
              <a:t>追加</a:t>
            </a:r>
            <a:r>
              <a:rPr lang="ja-JP" altLang="en-US" sz="2400" b="1" dirty="0" smtClean="0">
                <a:solidFill>
                  <a:srgbClr val="222222"/>
                </a:solidFill>
                <a:latin typeface="繝｡繧､繝ｪ繧ｪ"/>
              </a:rPr>
              <a:t>提出</a:t>
            </a:r>
            <a:r>
              <a:rPr lang="ja-JP" altLang="en-US" sz="2400" b="1" dirty="0" smtClean="0">
                <a:solidFill>
                  <a:srgbClr val="222222"/>
                </a:solidFill>
                <a:latin typeface="繝｡繧､繝ｪ繧ｪ"/>
              </a:rPr>
              <a:t>を</a:t>
            </a:r>
            <a:r>
              <a:rPr lang="ja-JP" altLang="en-US" sz="2400" b="1" dirty="0">
                <a:solidFill>
                  <a:srgbClr val="222222"/>
                </a:solidFill>
                <a:latin typeface="繝｡繧､繝ｪ繧ｪ"/>
              </a:rPr>
              <a:t>求める場合があります。</a:t>
            </a:r>
            <a:endParaRPr lang="ja-JP" altLang="en-US" sz="2400" b="1" dirty="0"/>
          </a:p>
        </p:txBody>
      </p:sp>
    </p:spTree>
    <p:extLst>
      <p:ext uri="{BB962C8B-B14F-4D97-AF65-F5344CB8AC3E}">
        <p14:creationId xmlns:p14="http://schemas.microsoft.com/office/powerpoint/2010/main" val="107519372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7" name="表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74667982"/>
              </p:ext>
            </p:extLst>
          </p:nvPr>
        </p:nvGraphicFramePr>
        <p:xfrm>
          <a:off x="251520" y="692696"/>
          <a:ext cx="8611329" cy="5501636"/>
        </p:xfrm>
        <a:graphic>
          <a:graphicData uri="http://schemas.openxmlformats.org/drawingml/2006/table">
            <a:tbl>
              <a:tblPr/>
              <a:tblGrid>
                <a:gridCol w="605178"/>
                <a:gridCol w="676376"/>
                <a:gridCol w="36783"/>
                <a:gridCol w="364887"/>
                <a:gridCol w="332255"/>
                <a:gridCol w="1020498"/>
                <a:gridCol w="935651"/>
                <a:gridCol w="1293420"/>
                <a:gridCol w="1079828"/>
                <a:gridCol w="1352752"/>
                <a:gridCol w="913701"/>
              </a:tblGrid>
              <a:tr h="1304957"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18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症例一覧表</a:t>
                      </a:r>
                    </a:p>
                  </a:txBody>
                  <a:tcPr marL="11383" marR="11383" marT="1138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1383" marR="11383" marT="1138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歯科医師名：</a:t>
                      </a:r>
                    </a:p>
                  </a:txBody>
                  <a:tcPr marL="11383" marR="11383" marT="1138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1383" marR="11383" marT="1138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1383" marR="11383" marT="1138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診療医院名</a:t>
                      </a:r>
                    </a:p>
                  </a:txBody>
                  <a:tcPr marL="11383" marR="11383" marT="1138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1383" marR="11383" marT="1138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ctr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1383" marR="11383" marT="1138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679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症例番号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患者略称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性別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年齢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症例部位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OPE</a:t>
                      </a:r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日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インプラントタイプ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zh-CHT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OPE</a:t>
                      </a:r>
                      <a:r>
                        <a:rPr lang="zh-CHT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方式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補綴種類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補綴装着日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679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N.N.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M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56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47</a:t>
                      </a:r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，</a:t>
                      </a:r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46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1995.12.05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二回法、</a:t>
                      </a:r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RBM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Normal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metalSeramic Crown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1996.03.12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679"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＊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679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5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M.T.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W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ru-RU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58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45</a:t>
                      </a:r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，</a:t>
                      </a:r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43</a:t>
                      </a:r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，</a:t>
                      </a:r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33</a:t>
                      </a:r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，</a:t>
                      </a:r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35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2010/9/8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hr-HR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2回法</a:t>
                      </a:r>
                      <a:r>
                        <a:rPr lang="hr-HR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、</a:t>
                      </a:r>
                      <a:r>
                        <a:rPr lang="en-US" altLang="ja-JP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MS</a:t>
                      </a:r>
                      <a:endParaRPr lang="hr-HR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フラップレス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可徹式総義歯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2010/12/15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679">
                <a:tc>
                  <a:txBody>
                    <a:bodyPr/>
                    <a:lstStyle/>
                    <a:p>
                      <a:pPr algn="ctr" fontAlgn="b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*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679">
                <a:tc>
                  <a:txBody>
                    <a:bodyPr/>
                    <a:lstStyle/>
                    <a:p>
                      <a:pPr algn="ctr" fontAlgn="b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*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679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8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T.K.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M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48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26,27</a:t>
                      </a:r>
                      <a:endParaRPr lang="cs-CZ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2013/7/10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二回法</a:t>
                      </a:r>
                      <a:r>
                        <a:rPr lang="ja-JP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、</a:t>
                      </a:r>
                      <a:r>
                        <a:rPr lang="en-US" altLang="ja-JP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HA</a:t>
                      </a:r>
                      <a:r>
                        <a:rPr lang="ja-JP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コート</a:t>
                      </a:r>
                      <a:endParaRPr lang="en-US" altLang="ja-JP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ソケットリフト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pl-PL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MetalHybrid Cwown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2014/2/3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679">
                <a:tc>
                  <a:txBody>
                    <a:bodyPr/>
                    <a:lstStyle/>
                    <a:p>
                      <a:pPr algn="ctr" fontAlgn="b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*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679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15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K.N.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W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52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fi-FI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41,32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2010/5/16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一回法、ワンピース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スプリットクレスト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ジルコニアセラミック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2010/8/25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679">
                <a:tc>
                  <a:txBody>
                    <a:bodyPr/>
                    <a:lstStyle/>
                    <a:p>
                      <a:pPr algn="ctr" fontAlgn="b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*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679">
                <a:tc>
                  <a:txBody>
                    <a:bodyPr/>
                    <a:lstStyle/>
                    <a:p>
                      <a:pPr algn="ctr" fontAlgn="b"/>
                      <a:r>
                        <a:rPr lang="mr-IN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*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679"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50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M.S.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gridSpan="2"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M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altLang="ja-JP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46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cs-CZ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21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2009/6/9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二回法</a:t>
                      </a:r>
                      <a:r>
                        <a:rPr lang="ja-JP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、</a:t>
                      </a:r>
                      <a:r>
                        <a:rPr lang="en-US" altLang="ja-JP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SLA</a:t>
                      </a:r>
                      <a:endParaRPr lang="en-US" altLang="ja-JP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GBR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SeramicCrown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is-IS" sz="1100" b="0" i="0" u="none" strike="noStrike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2009/12/15</a:t>
                      </a:r>
                    </a:p>
                  </a:txBody>
                  <a:tcPr marL="11383" marR="11383" marT="11383" marB="0" anchor="b">
                    <a:lnL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44679">
                <a:tc gridSpan="5">
                  <a:txBody>
                    <a:bodyPr/>
                    <a:lstStyle/>
                    <a:p>
                      <a:pPr marL="0" marR="0" indent="0" algn="ctr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＊クリニカルは</a:t>
                      </a:r>
                      <a:r>
                        <a:rPr lang="en-US" altLang="ja-JP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20</a:t>
                      </a:r>
                      <a:r>
                        <a:rPr lang="ja-JP" altLang="en-US" sz="11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症例まで</a:t>
                      </a:r>
                    </a:p>
                    <a:p>
                      <a:pPr algn="ctr" fontAlgn="b"/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1383" marR="11383" marT="1138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1383" marR="11383" marT="1138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1383" marR="11383" marT="1138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algn="ctr" fontAlgn="b"/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1383" marR="11383" marT="1138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1383" marR="11383" marT="1138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1383" marR="11383" marT="1138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ja-JP" alt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＊</a:t>
                      </a:r>
                      <a:r>
                        <a:rPr lang="en-US" altLang="ja-JP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MS</a:t>
                      </a:r>
                      <a:r>
                        <a:rPr lang="ja-JP" altLang="en-US" sz="105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はマシン削り出し</a:t>
                      </a:r>
                      <a:endParaRPr lang="en-US" altLang="ja-JP" sz="1050" b="0" i="0" u="none" strike="noStrike" dirty="0" smtClean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1383" marR="11383" marT="11383" marB="0" anchor="ctr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1383" marR="11383" marT="1138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1383" marR="11383" marT="1138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1383" marR="11383" marT="11383" marB="0" anchor="b">
                    <a:lnL>
                      <a:noFill/>
                    </a:lnL>
                    <a:lnR>
                      <a:noFill/>
                    </a:lnR>
                    <a:lnT w="635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244679">
                <a:tc gridSpan="3">
                  <a:txBody>
                    <a:bodyPr/>
                    <a:lstStyle/>
                    <a:p>
                      <a:pPr algn="l" fontAlgn="b"/>
                      <a:r>
                        <a:rPr lang="ja-JP" altLang="en-US" sz="11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　　　　</a:t>
                      </a:r>
                    </a:p>
                    <a:p>
                      <a:pPr algn="l" fontAlgn="b"/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1383" marR="11383" marT="1138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algn="l" fontAlgn="b"/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1383" marR="11383" marT="1138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gridSpan="3">
                  <a:txBody>
                    <a:bodyPr/>
                    <a:lstStyle/>
                    <a:p>
                      <a:pPr marL="0" marR="0" indent="0" algn="l" defTabSz="914400" rtl="0" eaLnBrk="1" fontAlgn="b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ja-JP" alt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＊以上の症例は私が施術しました。</a:t>
                      </a:r>
                    </a:p>
                    <a:p>
                      <a:pPr algn="l" fontAlgn="b"/>
                      <a:endParaRPr lang="ja-JP" altLang="en-US" sz="14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1383" marR="11383" marT="1138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1383" marR="11383" marT="1138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ctr" fontAlgn="b"/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1383" marR="11383" marT="113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資料作成日：</a:t>
                      </a:r>
                    </a:p>
                  </a:txBody>
                  <a:tcPr marL="11383" marR="11383" marT="1138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1383" marR="11383" marT="1138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fontAlgn="b"/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1383" marR="11383" marT="1138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75766">
                <a:tc>
                  <a:txBody>
                    <a:bodyPr/>
                    <a:lstStyle/>
                    <a:p>
                      <a:pPr algn="l" fontAlgn="b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1383" marR="11383" marT="1138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6">
                  <a:txBody>
                    <a:bodyPr/>
                    <a:lstStyle/>
                    <a:p>
                      <a:pPr marL="0" indent="0" algn="l" fontAlgn="b">
                        <a:buFont typeface="Arial"/>
                        <a:buNone/>
                      </a:pP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1383" marR="11383" marT="1138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marL="0" indent="0" algn="l" fontAlgn="b">
                        <a:buFont typeface="Arial"/>
                        <a:buNone/>
                      </a:pP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1383" marR="11383" marT="113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marL="0" indent="0" algn="l" fontAlgn="b">
                        <a:buFont typeface="Arial"/>
                        <a:buNone/>
                      </a:pPr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1383" marR="11383" marT="113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1383" marR="11383" marT="113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pPr algn="l" fontAlgn="b"/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1383" marR="11383" marT="11383" marB="0" anchor="b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0" i="0" u="none" strike="noStrike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1383" marR="11383" marT="1138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gridSpan="2">
                  <a:txBody>
                    <a:bodyPr/>
                    <a:lstStyle/>
                    <a:p>
                      <a:pPr algn="l" fontAlgn="ctr"/>
                      <a:r>
                        <a:rPr lang="ja-JP" alt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施術者</a:t>
                      </a:r>
                      <a:r>
                        <a:rPr lang="ja-JP" altLang="en-US" sz="1400" b="0" i="0" u="none" strike="noStrike" dirty="0" smtClean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の</a:t>
                      </a:r>
                      <a:r>
                        <a:rPr lang="ja-JP" alt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ＭＳ Ｐゴシック"/>
                        </a:rPr>
                        <a:t>サイン：</a:t>
                      </a:r>
                    </a:p>
                  </a:txBody>
                  <a:tcPr marL="11383" marR="11383" marT="1138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 hMerge="1">
                  <a:txBody>
                    <a:bodyPr/>
                    <a:lstStyle/>
                    <a:p>
                      <a:endParaRPr kumimoji="1" lang="ja-JP" altLang="en-US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l" fontAlgn="b"/>
                      <a:endParaRPr lang="ja-JP" altLang="en-US" sz="1100" b="0" i="0" u="none" strike="noStrike" dirty="0">
                        <a:solidFill>
                          <a:srgbClr val="000000"/>
                        </a:solidFill>
                        <a:effectLst/>
                        <a:latin typeface="ＭＳ Ｐゴシック"/>
                      </a:endParaRPr>
                    </a:p>
                  </a:txBody>
                  <a:tcPr marL="11383" marR="11383" marT="11383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05136651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タイトル 1"/>
          <p:cNvSpPr>
            <a:spLocks noGrp="1"/>
          </p:cNvSpPr>
          <p:nvPr>
            <p:ph type="title"/>
          </p:nvPr>
        </p:nvSpPr>
        <p:spPr>
          <a:xfrm>
            <a:off x="467544" y="1340768"/>
            <a:ext cx="8280920" cy="504056"/>
          </a:xfrm>
        </p:spPr>
        <p:txBody>
          <a:bodyPr>
            <a:noAutofit/>
          </a:bodyPr>
          <a:lstStyle/>
          <a:p>
            <a:pPr algn="l"/>
            <a:r>
              <a:rPr kumimoji="1" lang="en-US" altLang="ja-JP" sz="2800" dirty="0" smtClean="0"/>
              <a:t>①</a:t>
            </a:r>
            <a:r>
              <a:rPr kumimoji="1" lang="ja-JP" altLang="en-US" sz="2800" dirty="0" smtClean="0"/>
              <a:t>患者名（イニシャル）</a:t>
            </a:r>
            <a:r>
              <a:rPr lang="ja-JP" altLang="en-US" sz="2800" dirty="0" smtClean="0"/>
              <a:t>　性別（</a:t>
            </a:r>
            <a:r>
              <a:rPr lang="en-US" altLang="ja-JP" sz="2800" dirty="0" smtClean="0"/>
              <a:t>M,W</a:t>
            </a:r>
            <a:r>
              <a:rPr lang="ja-JP" altLang="en-US" sz="2800" dirty="0" smtClean="0"/>
              <a:t>）　年齢（</a:t>
            </a:r>
            <a:r>
              <a:rPr lang="en-US" altLang="ja-JP" sz="2800" dirty="0" smtClean="0"/>
              <a:t>OPE</a:t>
            </a:r>
            <a:r>
              <a:rPr lang="ja-JP" altLang="en-US" sz="2800" dirty="0" smtClean="0"/>
              <a:t>時）</a:t>
            </a:r>
            <a:r>
              <a:rPr kumimoji="1" lang="ja-JP" altLang="en-US" sz="3200" dirty="0" smtClean="0"/>
              <a:t>　　</a:t>
            </a:r>
            <a:endParaRPr kumimoji="1" lang="ja-JP" altLang="en-US" sz="3200" dirty="0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467544" y="2060848"/>
            <a:ext cx="73448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kumimoji="1" lang="en-US" altLang="ja-JP" sz="2800" dirty="0" smtClean="0"/>
              <a:t>②</a:t>
            </a:r>
            <a:r>
              <a:rPr kumimoji="1" lang="ja-JP" altLang="en-US" sz="2800" dirty="0" smtClean="0"/>
              <a:t>初診日（</a:t>
            </a:r>
            <a:r>
              <a:rPr kumimoji="1" lang="en-US" altLang="ja-JP" sz="2800" dirty="0" smtClean="0"/>
              <a:t>OPE</a:t>
            </a:r>
            <a:r>
              <a:rPr kumimoji="1" lang="ja-JP" altLang="en-US" sz="2800" dirty="0" smtClean="0"/>
              <a:t>の診断日）</a:t>
            </a:r>
            <a:endParaRPr kumimoji="1" lang="ja-JP" altLang="en-US" sz="2800" dirty="0"/>
          </a:p>
        </p:txBody>
      </p:sp>
      <p:sp>
        <p:nvSpPr>
          <p:cNvPr id="6" name="テキスト ボックス 5"/>
          <p:cNvSpPr txBox="1"/>
          <p:nvPr/>
        </p:nvSpPr>
        <p:spPr>
          <a:xfrm>
            <a:off x="467544" y="2780928"/>
            <a:ext cx="38092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/>
              <a:t>③OPE</a:t>
            </a:r>
            <a:r>
              <a:rPr kumimoji="1" lang="ja-JP" altLang="en-US" sz="2800" dirty="0" smtClean="0"/>
              <a:t>日、補綴物</a:t>
            </a:r>
            <a:r>
              <a:rPr kumimoji="1" lang="en-US" altLang="ja-JP" sz="2800" dirty="0" smtClean="0"/>
              <a:t>SET</a:t>
            </a:r>
            <a:r>
              <a:rPr kumimoji="1" lang="ja-JP" altLang="en-US" sz="2800" dirty="0" smtClean="0"/>
              <a:t>日</a:t>
            </a:r>
            <a:endParaRPr kumimoji="1" lang="ja-JP" altLang="en-US" sz="2800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467544" y="3501008"/>
            <a:ext cx="197827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/>
              <a:t>④OPE</a:t>
            </a:r>
            <a:r>
              <a:rPr kumimoji="1" lang="ja-JP" altLang="en-US" sz="2800" dirty="0" smtClean="0"/>
              <a:t>部位</a:t>
            </a:r>
            <a:endParaRPr kumimoji="1" lang="ja-JP" altLang="en-US" sz="2800" dirty="0"/>
          </a:p>
        </p:txBody>
      </p:sp>
      <p:sp>
        <p:nvSpPr>
          <p:cNvPr id="8" name="テキスト ボックス 7"/>
          <p:cNvSpPr txBox="1"/>
          <p:nvPr/>
        </p:nvSpPr>
        <p:spPr>
          <a:xfrm>
            <a:off x="467544" y="4149080"/>
            <a:ext cx="5960686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/>
              <a:t>⑤</a:t>
            </a:r>
            <a:r>
              <a:rPr kumimoji="1" lang="ja-JP" altLang="en-US" sz="2800" dirty="0" smtClean="0"/>
              <a:t>フィクスチャーのメーカー名、サイズ</a:t>
            </a:r>
            <a:endParaRPr kumimoji="1" lang="ja-JP" altLang="en-US" sz="2800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467544" y="4869160"/>
            <a:ext cx="7681360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en-US" altLang="ja-JP" sz="2800" dirty="0" smtClean="0"/>
              <a:t>⑥GBR</a:t>
            </a:r>
            <a:r>
              <a:rPr kumimoji="1" lang="ja-JP" altLang="en-US" sz="2800" dirty="0" smtClean="0"/>
              <a:t>など</a:t>
            </a:r>
            <a:r>
              <a:rPr kumimoji="1" lang="en-US" altLang="ja-JP" sz="2800" dirty="0" smtClean="0"/>
              <a:t>OPE</a:t>
            </a:r>
            <a:r>
              <a:rPr kumimoji="1" lang="ja-JP" altLang="en-US" sz="2800" dirty="0" smtClean="0"/>
              <a:t>の方式（</a:t>
            </a:r>
            <a:r>
              <a:rPr kumimoji="1" lang="en-US" altLang="ja-JP" sz="2800" dirty="0" smtClean="0"/>
              <a:t>Normal,</a:t>
            </a:r>
            <a:r>
              <a:rPr kumimoji="1" lang="ja-JP" altLang="en-US" sz="2800" dirty="0" smtClean="0"/>
              <a:t>ソケットリフトなど）</a:t>
            </a:r>
            <a:endParaRPr kumimoji="1" lang="ja-JP" altLang="en-US" sz="2800" dirty="0"/>
          </a:p>
        </p:txBody>
      </p:sp>
      <p:sp>
        <p:nvSpPr>
          <p:cNvPr id="10" name="テキスト ボックス 9"/>
          <p:cNvSpPr txBox="1"/>
          <p:nvPr/>
        </p:nvSpPr>
        <p:spPr>
          <a:xfrm>
            <a:off x="467544" y="5517232"/>
            <a:ext cx="820891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ja-JP" sz="2800" dirty="0" smtClean="0"/>
              <a:t>⑦</a:t>
            </a:r>
            <a:r>
              <a:rPr lang="ja-JP" altLang="en-US" sz="2800" dirty="0" smtClean="0"/>
              <a:t>補綴物の種類、維持方式の記載</a:t>
            </a:r>
            <a:endParaRPr kumimoji="1" lang="ja-JP" altLang="en-US" sz="2800" dirty="0"/>
          </a:p>
        </p:txBody>
      </p:sp>
      <p:sp>
        <p:nvSpPr>
          <p:cNvPr id="11" name="テキスト ボックス 10"/>
          <p:cNvSpPr txBox="1"/>
          <p:nvPr/>
        </p:nvSpPr>
        <p:spPr>
          <a:xfrm>
            <a:off x="395536" y="260648"/>
            <a:ext cx="4879862" cy="58477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3200" dirty="0" smtClean="0"/>
              <a:t>症例</a:t>
            </a:r>
            <a:r>
              <a:rPr kumimoji="1" lang="ja-JP" altLang="en-US" sz="3200" dirty="0" smtClean="0"/>
              <a:t>番号</a:t>
            </a:r>
            <a:r>
              <a:rPr kumimoji="1" lang="ja-JP" altLang="en-US" sz="3200" dirty="0" smtClean="0"/>
              <a:t>（表紙になります）</a:t>
            </a:r>
            <a:r>
              <a:rPr kumimoji="1" lang="ja-JP" altLang="en-US" sz="3200" dirty="0" smtClean="0"/>
              <a:t>　</a:t>
            </a:r>
            <a:endParaRPr kumimoji="1" lang="en-US" altLang="ja-JP" sz="3200" dirty="0" smtClean="0"/>
          </a:p>
        </p:txBody>
      </p:sp>
    </p:spTree>
    <p:extLst>
      <p:ext uri="{BB962C8B-B14F-4D97-AF65-F5344CB8AC3E}">
        <p14:creationId xmlns:p14="http://schemas.microsoft.com/office/powerpoint/2010/main" val="2969348180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755576" y="980728"/>
            <a:ext cx="7488832" cy="39604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827584" y="2348880"/>
            <a:ext cx="7578968" cy="138499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sz="2800" dirty="0" smtClean="0"/>
              <a:t>術前</a:t>
            </a:r>
            <a:r>
              <a:rPr kumimoji="1" lang="ja-JP" altLang="en-US" sz="2800" dirty="0" smtClean="0"/>
              <a:t>パノラマ</a:t>
            </a:r>
            <a:r>
              <a:rPr kumimoji="1" lang="ja-JP" altLang="en-US" sz="2800" dirty="0" smtClean="0"/>
              <a:t>レントゲン</a:t>
            </a:r>
            <a:r>
              <a:rPr kumimoji="1" lang="ja-JP" altLang="en-US" sz="2800" dirty="0" smtClean="0"/>
              <a:t>（</a:t>
            </a:r>
            <a:r>
              <a:rPr kumimoji="1" lang="en-US" altLang="ja-JP" sz="2800" dirty="0" smtClean="0"/>
              <a:t>CT</a:t>
            </a:r>
            <a:r>
              <a:rPr kumimoji="1" lang="ja-JP" altLang="en-US" sz="2800" dirty="0" smtClean="0"/>
              <a:t>の</a:t>
            </a:r>
            <a:r>
              <a:rPr kumimoji="1" lang="ja-JP" altLang="en-US" sz="2800" dirty="0" smtClean="0"/>
              <a:t>２</a:t>
            </a:r>
            <a:r>
              <a:rPr kumimoji="1" lang="en-US" altLang="ja-JP" sz="2800" dirty="0" smtClean="0"/>
              <a:t>D</a:t>
            </a:r>
            <a:r>
              <a:rPr kumimoji="1" lang="ja-JP" altLang="en-US" sz="2800" dirty="0" smtClean="0"/>
              <a:t>切出しで</a:t>
            </a:r>
            <a:r>
              <a:rPr lang="ja-JP" altLang="en-US" sz="2800" dirty="0" smtClean="0"/>
              <a:t>代用</a:t>
            </a:r>
            <a:r>
              <a:rPr kumimoji="1" lang="ja-JP" altLang="en-US" sz="2800" dirty="0" smtClean="0"/>
              <a:t>可</a:t>
            </a:r>
            <a:r>
              <a:rPr kumimoji="1" lang="ja-JP" altLang="en-US" sz="2800" dirty="0" smtClean="0"/>
              <a:t>）</a:t>
            </a:r>
            <a:endParaRPr kumimoji="1" lang="en-US" altLang="ja-JP" sz="2800" dirty="0" smtClean="0"/>
          </a:p>
          <a:p>
            <a:r>
              <a:rPr lang="ja-JP" altLang="en-US" sz="2800" dirty="0" smtClean="0"/>
              <a:t>　</a:t>
            </a:r>
            <a:r>
              <a:rPr lang="ja-JP" altLang="en-US" sz="2800" dirty="0" smtClean="0"/>
              <a:t>術直前</a:t>
            </a:r>
            <a:r>
              <a:rPr lang="ja-JP" altLang="en-US" sz="2800" dirty="0" smtClean="0"/>
              <a:t>のパノラマ</a:t>
            </a:r>
            <a:r>
              <a:rPr lang="ja-JP" altLang="en-US" sz="2800" dirty="0" smtClean="0"/>
              <a:t>レントゲン</a:t>
            </a:r>
            <a:r>
              <a:rPr lang="ja-JP" altLang="en-US" sz="2800" dirty="0" smtClean="0"/>
              <a:t>が無い場合は</a:t>
            </a:r>
            <a:endParaRPr lang="en-US" altLang="ja-JP" sz="2800" dirty="0" smtClean="0"/>
          </a:p>
          <a:p>
            <a:r>
              <a:rPr kumimoji="1" lang="ja-JP" altLang="en-US" sz="2800" dirty="0" smtClean="0"/>
              <a:t>初診時</a:t>
            </a:r>
            <a:r>
              <a:rPr kumimoji="1" lang="ja-JP" altLang="en-US" sz="2800" dirty="0" smtClean="0"/>
              <a:t>もしく</a:t>
            </a:r>
            <a:r>
              <a:rPr kumimoji="1" lang="ja-JP" altLang="en-US" sz="2800" dirty="0" smtClean="0"/>
              <a:t>は術直後のパノラマ（</a:t>
            </a:r>
            <a:r>
              <a:rPr kumimoji="1" lang="en-US" altLang="ja-JP" sz="2800" dirty="0" smtClean="0"/>
              <a:t>CT</a:t>
            </a:r>
            <a:r>
              <a:rPr kumimoji="1" lang="ja-JP" altLang="en-US" sz="2800" dirty="0" smtClean="0"/>
              <a:t>）</a:t>
            </a:r>
            <a:r>
              <a:rPr kumimoji="1" lang="ja-JP" altLang="en-US" sz="2800" dirty="0" smtClean="0"/>
              <a:t>で代用可</a:t>
            </a:r>
            <a:endParaRPr kumimoji="1" lang="ja-JP" altLang="en-US" sz="2800" dirty="0"/>
          </a:p>
        </p:txBody>
      </p:sp>
      <p:sp>
        <p:nvSpPr>
          <p:cNvPr id="6" name="正方形/長方形 5"/>
          <p:cNvSpPr/>
          <p:nvPr/>
        </p:nvSpPr>
        <p:spPr>
          <a:xfrm>
            <a:off x="3635896" y="5157192"/>
            <a:ext cx="2664296" cy="5040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779912" y="5229200"/>
            <a:ext cx="2419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インプラントサイズ記載</a:t>
            </a:r>
            <a:endParaRPr kumimoji="1" lang="ja-JP" altLang="en-US" dirty="0"/>
          </a:p>
        </p:txBody>
      </p:sp>
      <p:sp>
        <p:nvSpPr>
          <p:cNvPr id="8" name="正方形/長方形 7"/>
          <p:cNvSpPr/>
          <p:nvPr/>
        </p:nvSpPr>
        <p:spPr>
          <a:xfrm>
            <a:off x="1979712" y="188640"/>
            <a:ext cx="2520280" cy="5040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979712" y="260648"/>
            <a:ext cx="25939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 smtClean="0"/>
              <a:t>患者氏名（イニシャル可）</a:t>
            </a:r>
            <a:endParaRPr kumimoji="1" lang="ja-JP" altLang="en-US" b="1" dirty="0"/>
          </a:p>
        </p:txBody>
      </p:sp>
      <p:sp>
        <p:nvSpPr>
          <p:cNvPr id="10" name="正方形/長方形 9"/>
          <p:cNvSpPr/>
          <p:nvPr/>
        </p:nvSpPr>
        <p:spPr>
          <a:xfrm>
            <a:off x="3563888" y="5949280"/>
            <a:ext cx="2160240" cy="5040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ひひずけ日図家</a:t>
            </a:r>
            <a:endParaRPr kumimoji="1" lang="ja-JP" altLang="en-US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3995936" y="6021288"/>
            <a:ext cx="13051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日付を記載</a:t>
            </a:r>
            <a:endParaRPr kumimoji="1" lang="ja-JP" altLang="en-US" dirty="0"/>
          </a:p>
        </p:txBody>
      </p:sp>
      <p:sp>
        <p:nvSpPr>
          <p:cNvPr id="12" name="正方形/長方形 11"/>
          <p:cNvSpPr/>
          <p:nvPr/>
        </p:nvSpPr>
        <p:spPr>
          <a:xfrm>
            <a:off x="5076056" y="188640"/>
            <a:ext cx="1944216" cy="504056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dirty="0" smtClean="0"/>
              <a:t>　</a:t>
            </a:r>
            <a:r>
              <a:rPr lang="ja-JP" altLang="en-US" dirty="0" smtClean="0"/>
              <a:t>術前</a:t>
            </a:r>
            <a:r>
              <a:rPr lang="ja-JP" altLang="en-US" dirty="0"/>
              <a:t>、部位記載</a:t>
            </a:r>
            <a:endParaRPr lang="ja-JP" altLang="en-US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正方形/長方形 3"/>
          <p:cNvSpPr/>
          <p:nvPr/>
        </p:nvSpPr>
        <p:spPr>
          <a:xfrm>
            <a:off x="971600" y="908720"/>
            <a:ext cx="7200800" cy="3960440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5" name="テキスト ボックス 4"/>
          <p:cNvSpPr txBox="1"/>
          <p:nvPr/>
        </p:nvSpPr>
        <p:spPr>
          <a:xfrm>
            <a:off x="2195736" y="2348880"/>
            <a:ext cx="5086498" cy="95410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2800" dirty="0">
                <a:solidFill>
                  <a:prstClr val="black"/>
                </a:solidFill>
              </a:rPr>
              <a:t>術後</a:t>
            </a:r>
            <a:r>
              <a:rPr lang="en-US" altLang="ja-JP" sz="2800" dirty="0">
                <a:solidFill>
                  <a:prstClr val="black"/>
                </a:solidFill>
              </a:rPr>
              <a:t>3</a:t>
            </a:r>
            <a:r>
              <a:rPr lang="ja-JP" altLang="en-US" sz="2800" dirty="0">
                <a:solidFill>
                  <a:prstClr val="black"/>
                </a:solidFill>
              </a:rPr>
              <a:t>年</a:t>
            </a:r>
            <a:r>
              <a:rPr lang="ja-JP" altLang="en-US" sz="2800" dirty="0" smtClean="0">
                <a:solidFill>
                  <a:prstClr val="black"/>
                </a:solidFill>
              </a:rPr>
              <a:t>経過</a:t>
            </a:r>
            <a:r>
              <a:rPr lang="ja-JP" altLang="en-US" sz="2800" dirty="0" smtClean="0"/>
              <a:t>パノラマレントゲン</a:t>
            </a:r>
            <a:endParaRPr lang="en-US" altLang="ja-JP" sz="2800" dirty="0" smtClean="0"/>
          </a:p>
          <a:p>
            <a:r>
              <a:rPr lang="ja-JP" altLang="en-US" sz="2800" dirty="0" smtClean="0"/>
              <a:t>（</a:t>
            </a:r>
            <a:r>
              <a:rPr lang="en-US" altLang="ja-JP" sz="2800" dirty="0"/>
              <a:t>CT</a:t>
            </a:r>
            <a:r>
              <a:rPr lang="ja-JP" altLang="en-US" sz="2800" dirty="0"/>
              <a:t>の２</a:t>
            </a:r>
            <a:r>
              <a:rPr lang="en-US" altLang="ja-JP" sz="2800" dirty="0"/>
              <a:t>D</a:t>
            </a:r>
            <a:r>
              <a:rPr lang="ja-JP" altLang="en-US" sz="2800" dirty="0" smtClean="0"/>
              <a:t>切出し</a:t>
            </a:r>
            <a:r>
              <a:rPr lang="ja-JP" altLang="en-US" sz="2800" dirty="0" smtClean="0"/>
              <a:t>画像</a:t>
            </a:r>
            <a:r>
              <a:rPr lang="ja-JP" altLang="en-US" sz="2800" dirty="0" smtClean="0"/>
              <a:t>で</a:t>
            </a:r>
            <a:r>
              <a:rPr lang="ja-JP" altLang="en-US" sz="2800" dirty="0" smtClean="0"/>
              <a:t>代用</a:t>
            </a:r>
            <a:r>
              <a:rPr lang="ja-JP" altLang="en-US" sz="2800" dirty="0" smtClean="0"/>
              <a:t>可</a:t>
            </a:r>
            <a:r>
              <a:rPr lang="ja-JP" altLang="en-US" sz="2800" dirty="0"/>
              <a:t>）</a:t>
            </a:r>
            <a:endParaRPr lang="en-US" altLang="ja-JP" sz="2800" dirty="0"/>
          </a:p>
        </p:txBody>
      </p:sp>
      <p:sp>
        <p:nvSpPr>
          <p:cNvPr id="6" name="正方形/長方形 5"/>
          <p:cNvSpPr/>
          <p:nvPr/>
        </p:nvSpPr>
        <p:spPr>
          <a:xfrm>
            <a:off x="3635896" y="5157192"/>
            <a:ext cx="2736304" cy="5040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7" name="テキスト ボックス 6"/>
          <p:cNvSpPr txBox="1"/>
          <p:nvPr/>
        </p:nvSpPr>
        <p:spPr>
          <a:xfrm>
            <a:off x="3779912" y="5229200"/>
            <a:ext cx="24190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インプラントサイズ記載</a:t>
            </a:r>
            <a:endParaRPr kumimoji="1" lang="ja-JP" altLang="en-US" dirty="0"/>
          </a:p>
        </p:txBody>
      </p:sp>
      <p:sp>
        <p:nvSpPr>
          <p:cNvPr id="8" name="正方形/長方形 7"/>
          <p:cNvSpPr/>
          <p:nvPr/>
        </p:nvSpPr>
        <p:spPr>
          <a:xfrm>
            <a:off x="1979712" y="188640"/>
            <a:ext cx="2520280" cy="5040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 dirty="0"/>
          </a:p>
        </p:txBody>
      </p:sp>
      <p:sp>
        <p:nvSpPr>
          <p:cNvPr id="9" name="テキスト ボックス 8"/>
          <p:cNvSpPr txBox="1"/>
          <p:nvPr/>
        </p:nvSpPr>
        <p:spPr>
          <a:xfrm>
            <a:off x="1979712" y="260648"/>
            <a:ext cx="2593980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b="1" dirty="0" smtClean="0"/>
              <a:t>患者氏名（イニシャル可）</a:t>
            </a:r>
            <a:endParaRPr kumimoji="1" lang="ja-JP" altLang="en-US" b="1" dirty="0"/>
          </a:p>
        </p:txBody>
      </p:sp>
      <p:sp>
        <p:nvSpPr>
          <p:cNvPr id="10" name="正方形/長方形 9"/>
          <p:cNvSpPr/>
          <p:nvPr/>
        </p:nvSpPr>
        <p:spPr>
          <a:xfrm>
            <a:off x="3563888" y="5949280"/>
            <a:ext cx="2160240" cy="504056"/>
          </a:xfrm>
          <a:prstGeom prst="rec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dirty="0" smtClean="0"/>
              <a:t>ひひずけ日図家</a:t>
            </a:r>
            <a:endParaRPr kumimoji="1" lang="ja-JP" altLang="en-US" dirty="0"/>
          </a:p>
        </p:txBody>
      </p:sp>
      <p:sp>
        <p:nvSpPr>
          <p:cNvPr id="2" name="テキスト ボックス 1"/>
          <p:cNvSpPr txBox="1"/>
          <p:nvPr/>
        </p:nvSpPr>
        <p:spPr>
          <a:xfrm>
            <a:off x="3995936" y="6021288"/>
            <a:ext cx="130516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kumimoji="1" lang="ja-JP" altLang="en-US" dirty="0" smtClean="0"/>
              <a:t>日付を記載</a:t>
            </a:r>
            <a:endParaRPr kumimoji="1" lang="ja-JP" altLang="en-US" dirty="0"/>
          </a:p>
        </p:txBody>
      </p:sp>
      <p:sp>
        <p:nvSpPr>
          <p:cNvPr id="12" name="正方形/長方形 11"/>
          <p:cNvSpPr/>
          <p:nvPr/>
        </p:nvSpPr>
        <p:spPr>
          <a:xfrm>
            <a:off x="5076056" y="188640"/>
            <a:ext cx="1944216" cy="504056"/>
          </a:xfrm>
          <a:prstGeom prst="rect">
            <a:avLst/>
          </a:prstGeom>
        </p:spPr>
        <p:style>
          <a:lnRef idx="2">
            <a:schemeClr val="accent4"/>
          </a:lnRef>
          <a:fillRef idx="1">
            <a:schemeClr val="lt1"/>
          </a:fillRef>
          <a:effectRef idx="0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ja-JP" altLang="en-US" dirty="0" smtClean="0"/>
              <a:t>　</a:t>
            </a:r>
            <a:r>
              <a:rPr lang="ja-JP" altLang="en-US" dirty="0" smtClean="0"/>
              <a:t>術</a:t>
            </a:r>
            <a:r>
              <a:rPr lang="ja-JP" altLang="en-US" dirty="0" smtClean="0"/>
              <a:t>後</a:t>
            </a:r>
            <a:r>
              <a:rPr lang="ja-JP" altLang="en-US" dirty="0" smtClean="0"/>
              <a:t>、</a:t>
            </a:r>
            <a:r>
              <a:rPr lang="ja-JP" altLang="en-US" dirty="0"/>
              <a:t>部位記載</a:t>
            </a:r>
            <a:endParaRPr lang="ja-JP" altLang="en-US" dirty="0"/>
          </a:p>
        </p:txBody>
      </p:sp>
    </p:spTree>
    <p:extLst>
      <p:ext uri="{BB962C8B-B14F-4D97-AF65-F5344CB8AC3E}">
        <p14:creationId xmlns:p14="http://schemas.microsoft.com/office/powerpoint/2010/main" val="38546598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​​テーマ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37594</TotalTime>
  <Words>290</Words>
  <Application>Microsoft Macintosh PowerPoint</Application>
  <PresentationFormat>画面に合わせる (4:3)</PresentationFormat>
  <Paragraphs>182</Paragraphs>
  <Slides>7</Slides>
  <Notes>0</Notes>
  <HiddenSlides>0</HiddenSlides>
  <MMClips>0</MMClips>
  <ScaleCrop>false</ScaleCrop>
  <HeadingPairs>
    <vt:vector size="4" baseType="variant">
      <vt:variant>
        <vt:lpstr>テーマ</vt:lpstr>
      </vt:variant>
      <vt:variant>
        <vt:i4>1</vt:i4>
      </vt:variant>
      <vt:variant>
        <vt:lpstr>スライド タイトル</vt:lpstr>
      </vt:variant>
      <vt:variant>
        <vt:i4>7</vt:i4>
      </vt:variant>
    </vt:vector>
  </HeadingPairs>
  <TitlesOfParts>
    <vt:vector size="8" baseType="lpstr">
      <vt:lpstr>Office ​​テーマ</vt:lpstr>
      <vt:lpstr>PowerPoint プレゼンテーション</vt:lpstr>
      <vt:lpstr>PowerPoint プレゼンテーション</vt:lpstr>
      <vt:lpstr>PowerPoint プレゼンテーション</vt:lpstr>
      <vt:lpstr>PowerPoint プレゼンテーション</vt:lpstr>
      <vt:lpstr>①患者名（イニシャル）　性別（M,W）　年齢（OPE時）　　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スライド 1</dc:title>
  <dc:creator>user</dc:creator>
  <cp:lastModifiedBy>yamashita</cp:lastModifiedBy>
  <cp:revision>78</cp:revision>
  <dcterms:created xsi:type="dcterms:W3CDTF">2014-06-14T01:11:41Z</dcterms:created>
  <dcterms:modified xsi:type="dcterms:W3CDTF">2020-02-20T09:09:01Z</dcterms:modified>
</cp:coreProperties>
</file>